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282"/>
    <a:srgbClr val="A963A9"/>
    <a:srgbClr val="975397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50447-DF87-4A9F-8F11-A9611618B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CB457-6177-4EF0-80EA-15B204B14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CA9D39-0D4F-49C5-AF89-768D5AF4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2C6C3B-51B3-4ECE-9AAD-D4DD410B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5D189-CE9C-40CF-97BC-746736E8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81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1A92-2050-456E-85BD-F3EAEAF8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978699-69D7-4DB1-AC28-34EB7D2BE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16F1D-9776-4CAF-82E5-CCEFA983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A3293-6283-45B8-9829-4AE236EC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22AFF-3B0C-405C-969A-5CCB6919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72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DB6750-16E6-4BC2-8D7F-7A4C78783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D87923-AD52-4315-A6A5-989DCC843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E839E-4203-4E3E-86A0-6D43F8DC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D464C-0AD1-4736-806D-02727F6B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016E4-4490-4C23-A79C-2719D4DB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19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4B5D6-FE6B-4E3F-A0B9-FF61281F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06324-EB37-4990-B437-A908747E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0BAEAB-3027-4CFF-900B-E89B9622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7BC7C-8AD3-4399-81C5-DB6FFD3E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CB8D4-EF89-4CCD-A906-8957B7EA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E916E-F952-4C91-873C-E282FA7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03946-78B1-49C2-AFD8-9921AC41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571C30-3C87-4E3D-8E8B-4B3C244E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A97F9-ED41-4912-89EA-EEF706B4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798A5-3556-4619-8631-0B0DD72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30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BBADB-BF41-4ECF-BDDE-03FC9D68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98976-6A92-402F-95EB-9CF0F215B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052DB0-1D79-4AEF-9839-33C7CB1E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744B7B-601A-4E4E-A99D-2C65BB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889A6E-1869-415A-AE56-36F19069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E319F4-730C-4EC8-AB55-DA30B8BB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23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F6F94-3259-48A3-9C60-344F94E2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4B11B-BEE4-4AA1-B7F5-7724B94CE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518B49-A5B2-4B3A-B673-EE532D651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A5CD52-03A0-4D49-8D13-0A4ED99CF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054566-9EF2-4FFB-B934-09E5E93B8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7D994D-5EE7-4A8A-B42A-9305C365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38437D-6E2C-4AEF-81FA-0FBC9EF5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8B1147-C9D2-43BD-8125-B81F835A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7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67DC1-1814-4B23-8794-C3DBF9AF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129560-8838-481D-8FCC-661AF650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4217D4-53BC-4FCD-9840-A854A7EE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E0AA8D-A034-4CFF-8AD6-09222B04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5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25EA88-7672-49BC-ACCC-C234E23B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9FAA0E-41D3-4609-B7CB-A04F676A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474624-E3AB-4AEF-833F-81D57F5E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6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5CEC6-BE4A-4201-B8D6-D4414E10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69379-CB28-4E78-9838-348904869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F16485-7AC1-4E1A-B4D4-A0B06AC76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38E54-BB0F-47C6-9B1F-7E1D6566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81F723-0C4E-415A-BF80-9904732B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A4973E-7D76-45C4-B155-8D9C03D9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29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101E-8E19-495B-8A17-5807E43D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30953B-BEE9-46E2-981B-793A5F5A4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064D7D-FF4D-43F1-AD74-F3EC3C269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4AB971-8AE8-43C5-8692-37B7F5EB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87E7D3-6370-410C-91F2-03537561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8D7EB1-DEF1-454C-AF92-6A3C3476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87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77A515-15B7-40EF-A57A-3D2CE5FC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9DEA43-F2BE-4FDB-B471-A0F5BF17F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D212F0-36B2-42DC-8BF0-E7945E72F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71AA-DC40-43FF-90F1-16C785099F6D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D3F047-F349-4C57-9886-78BB05E09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CBF23-29A9-47C7-B286-D5FB6E44D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53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66577F03-67BB-4848-AF03-2A8F87E9E704}"/>
              </a:ext>
            </a:extLst>
          </p:cNvPr>
          <p:cNvSpPr txBox="1"/>
          <p:nvPr/>
        </p:nvSpPr>
        <p:spPr>
          <a:xfrm>
            <a:off x="867438" y="4174193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CALENDARIO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CFB5806-9BB9-4979-979D-64F04413E38D}"/>
              </a:ext>
            </a:extLst>
          </p:cNvPr>
          <p:cNvSpPr txBox="1"/>
          <p:nvPr/>
        </p:nvSpPr>
        <p:spPr>
          <a:xfrm>
            <a:off x="846174" y="4684679"/>
            <a:ext cx="5837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</a:rPr>
              <a:t>DE ACTUALIZACIÓN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33E270-1848-4DFC-B5F4-693CD96EE1AE}"/>
              </a:ext>
            </a:extLst>
          </p:cNvPr>
          <p:cNvSpPr txBox="1"/>
          <p:nvPr/>
        </p:nvSpPr>
        <p:spPr>
          <a:xfrm>
            <a:off x="798327" y="5546244"/>
            <a:ext cx="5932967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40" dirty="0">
                <a:solidFill>
                  <a:schemeClr val="bg1"/>
                </a:solidFill>
              </a:rPr>
              <a:t>INFORMACIÓN PÚBLICA DE OFICIO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77742-6E5C-4A72-8EE5-7D13D2C1388E}"/>
              </a:ext>
            </a:extLst>
          </p:cNvPr>
          <p:cNvSpPr txBox="1"/>
          <p:nvPr/>
        </p:nvSpPr>
        <p:spPr>
          <a:xfrm>
            <a:off x="519666" y="5878121"/>
            <a:ext cx="5932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20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DA1311F-96FE-49B8-AFED-FE2B499679E4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29FA59E-78D2-4874-976D-B9C6E345652B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DB867CD-2CA7-4275-9F46-FD41DE14186F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71D3777-9DED-4671-B6B6-900EF3DEDFCE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CCBD5E1-563B-49B4-A3F6-4F78A5724AAC}"/>
              </a:ext>
            </a:extLst>
          </p:cNvPr>
          <p:cNvCxnSpPr>
            <a:cxnSpLocks/>
          </p:cNvCxnSpPr>
          <p:nvPr/>
        </p:nvCxnSpPr>
        <p:spPr>
          <a:xfrm flipH="1">
            <a:off x="5637212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A3FA610-AE55-4BF8-B019-9253ABDC0556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B409578B-0159-4B3F-8321-D9062FB1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98987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71146"/>
              </p:ext>
            </p:extLst>
          </p:nvPr>
        </p:nvGraphicFramePr>
        <p:xfrm>
          <a:off x="418279" y="1263386"/>
          <a:ext cx="11355442" cy="491748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que presenten los partidos políticos, asociaciones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Licda. Verónica Rodríguez Guevara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Titular de la 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expedientes sobre las quejas resueltas por violaciones a la ley electoral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Licda. 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Azalia Ma. Teresa Lujano Diaz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Encargada de la Dirección Ejecutiva de Asuntos Jurídicos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información detallada de su estado financiero y del uso del presupuesto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actas y acuerdos del consejo general y sus comisiones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programas en materia de capacitación de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división del Estado en distritos electorales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Lic. Julio César Lavenant Salas 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Organización Electoral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partidos políticos y registrados ante la autoridad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84373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74607"/>
              </p:ext>
            </p:extLst>
          </p:nvPr>
        </p:nvGraphicFramePr>
        <p:xfrm>
          <a:off x="418279" y="1764921"/>
          <a:ext cx="11355442" cy="37985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Registro de candidatos a cargos de elección popular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IX. Los montos de financiamiento público por actividades ordinarias, de campaña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cómputos totales de las elecciones y procesos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auditorías concluidas a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sobre sus demás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Erika Georgina Oyervides González</a:t>
                      </a:r>
                      <a:br>
                        <a:rPr lang="es-MX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Titular de la Unidad Técnica de Transparencia y Acceso a la Información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4621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-19444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  <a:endParaRPr lang="es-MX" sz="1400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98017"/>
              </p:ext>
            </p:extLst>
          </p:nvPr>
        </p:nvGraphicFramePr>
        <p:xfrm>
          <a:off x="290945" y="1118610"/>
          <a:ext cx="11355442" cy="5183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364274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02660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Artículo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Fracción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Obligación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 y/o revisión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Servidor Público responsable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Vínculo transparencia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Mensual</a:t>
                      </a:r>
                      <a:endParaRPr lang="es-MX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Buzón de quejas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Calendario de IPO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92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Estructura orgánica, facultades y responsabilidades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94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Marco normativo aplicable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</a:t>
                      </a:r>
                      <a:r>
                        <a:rPr lang="it-IT" sz="1400" b="0" dirty="0">
                          <a:latin typeface="+mn-lt"/>
                        </a:rPr>
                        <a:t>Azalia Ma. Teresa Lujano Diaz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Encargada de la Dirección Ejecutiva de Asuntos Jurídicos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Directorio de Servidores Públicos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Nombramientos, comisiones y licencias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 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Remuneración mensual por puesto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5414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-4165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36722"/>
              </p:ext>
            </p:extLst>
          </p:nvPr>
        </p:nvGraphicFramePr>
        <p:xfrm>
          <a:off x="418279" y="1097418"/>
          <a:ext cx="11535596" cy="575172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4380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38594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5656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4266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773391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1173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11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Versión pública de la declaración patrimonial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Anual/ Cuando se genere algún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Teresa Nares Cisneros 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722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Importe por concepto de viáticos y gastos de representación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22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Perfil de puestos y el currículum de todos los servidores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11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que los sujetos obligados celebren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22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Condiciones generales de trabajo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Planes, programas o proyectos con los indicadores de 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Cada área, dirección y unidad técnica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10342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con los servicios que ofrece, trámites, tiempos de respuesta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Licda. Rosa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</a:rPr>
                        <a:t>Leija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 Hernández/Ing. Jorge Gallegos Valdes/Licda. María de Jesús Saucedo Rodríguez /Licda. Michelle Anahid Hernández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</a:rPr>
                        <a:t>Nambo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Directora Ejecutiva de Ed. Cívica/Director Ejecutivo de Innovación e Informática/Directora Ejecutiva de Participación/ Titular de la Unidad 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11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 de solicitudes, opiniones, quejas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38971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184073" y="24208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8664"/>
              </p:ext>
            </p:extLst>
          </p:nvPr>
        </p:nvGraphicFramePr>
        <p:xfrm>
          <a:off x="290945" y="1267875"/>
          <a:ext cx="11355442" cy="52818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407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Programas de subsidio, estímulos y apoyos que ofrece y requisitos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Beneficiarios de programas de subsidios, estímulos y apoyos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78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Padrones de beneficiarios de los programas sociales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personas físicas o morales a quienes se les entregue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recurso públicos.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instituciones de beneficencia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para los últimos 3 ejercicios fiscales, en lo general y por programa.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93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Calendario de sesión o reuniones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5025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164503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52611"/>
              </p:ext>
            </p:extLst>
          </p:nvPr>
        </p:nvGraphicFramePr>
        <p:xfrm>
          <a:off x="290945" y="1346313"/>
          <a:ext cx="11355442" cy="49935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2548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7631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 de transparencia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905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Catálogos documental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 y Gestión Documental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41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Solicitudes de acceso a la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Informes de avances de gestión financiera trimestral y la cuenta pública anual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Trimestral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Deuda pública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de las auditorías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Inspectores o visitadores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2222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546437" y="0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34765"/>
              </p:ext>
            </p:extLst>
          </p:nvPr>
        </p:nvGraphicFramePr>
        <p:xfrm>
          <a:off x="418279" y="1112520"/>
          <a:ext cx="11044851" cy="57653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9309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2918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44780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43449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57032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75871">
                <a:tc>
                  <a:txBody>
                    <a:bodyPr/>
                    <a:lstStyle/>
                    <a:p>
                      <a:pPr algn="ctr"/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sobre procedimientos de adjudicación directa, invitación restringida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1635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Agenda mensual de eventos culturales o deportivos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Lic. Guillermo Herrera Márquez</a:t>
                      </a:r>
                    </a:p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Director Ejecutivo 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de Comunicación Social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Rosa Alicia Leija Hernández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Educación Cívica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Michelle Anahid Hernández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</a:rPr>
                        <a:t>Nambo</a:t>
                      </a:r>
                      <a:endParaRPr lang="es-MX" sz="13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Titular de la Unidad 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75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Actas de entrega-recepción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Georreferenciación de obras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Expedientes clasificados como reservados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Guía simple de los archivos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Concesiones, permisos y autorizaciones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6111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21171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72602"/>
              </p:ext>
            </p:extLst>
          </p:nvPr>
        </p:nvGraphicFramePr>
        <p:xfrm>
          <a:off x="418279" y="1356909"/>
          <a:ext cx="11355442" cy="53894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50555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512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 de transporte público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Entrega de recursos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238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Sistemas de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anual de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Estadísticas o indicadores sobre los ingresos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desclasificada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Comité de Transparencia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Preguntas más frecuentes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 de información adicional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de acciones realizadas por contingencias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95705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154470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-57425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453936"/>
              </p:ext>
            </p:extLst>
          </p:nvPr>
        </p:nvGraphicFramePr>
        <p:xfrm>
          <a:off x="418279" y="1029064"/>
          <a:ext cx="11707460" cy="534679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742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957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80673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731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315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Aportaciones nacionales para ayudar a los municipios en emergencia o desastre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31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servidores públicos con sanciones definitivas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del parque vehicular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catastral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Proceso catastral de valuación de los predios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mecanismos y resultados de la evaluación que midan el impacto ambiental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589667"/>
                  </a:ext>
                </a:extLst>
              </a:tr>
              <a:tr h="531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Evaluación de resultados IPO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172620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499B62-B96C-4038-942B-FF33F0785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35950"/>
              </p:ext>
            </p:extLst>
          </p:nvPr>
        </p:nvGraphicFramePr>
        <p:xfrm>
          <a:off x="418279" y="6370628"/>
          <a:ext cx="11707459" cy="518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0244">
                  <a:extLst>
                    <a:ext uri="{9D8B030D-6E8A-4147-A177-3AD203B41FA5}">
                      <a16:colId xmlns:a16="http://schemas.microsoft.com/office/drawing/2014/main" val="2033171054"/>
                    </a:ext>
                  </a:extLst>
                </a:gridCol>
                <a:gridCol w="811137">
                  <a:extLst>
                    <a:ext uri="{9D8B030D-6E8A-4147-A177-3AD203B41FA5}">
                      <a16:colId xmlns:a16="http://schemas.microsoft.com/office/drawing/2014/main" val="1813409843"/>
                    </a:ext>
                  </a:extLst>
                </a:gridCol>
                <a:gridCol w="2526492">
                  <a:extLst>
                    <a:ext uri="{9D8B030D-6E8A-4147-A177-3AD203B41FA5}">
                      <a16:colId xmlns:a16="http://schemas.microsoft.com/office/drawing/2014/main" val="3804378670"/>
                    </a:ext>
                  </a:extLst>
                </a:gridCol>
                <a:gridCol w="2087680">
                  <a:extLst>
                    <a:ext uri="{9D8B030D-6E8A-4147-A177-3AD203B41FA5}">
                      <a16:colId xmlns:a16="http://schemas.microsoft.com/office/drawing/2014/main" val="56836770"/>
                    </a:ext>
                  </a:extLst>
                </a:gridCol>
                <a:gridCol w="5451906">
                  <a:extLst>
                    <a:ext uri="{9D8B030D-6E8A-4147-A177-3AD203B41FA5}">
                      <a16:colId xmlns:a16="http://schemas.microsoft.com/office/drawing/2014/main" val="4022024157"/>
                    </a:ext>
                  </a:extLst>
                </a:gridCol>
              </a:tblGrid>
              <a:tr h="4608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Cualquier otra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Consejero Presidente Provisional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Dr. Óscar Daniel Rodríguez Fuentes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74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8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23398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</a:t>
            </a:r>
            <a:r>
              <a:rPr lang="es-MX" sz="1400" b="1" dirty="0">
                <a:solidFill>
                  <a:srgbClr val="732282"/>
                </a:solidFill>
              </a:rPr>
              <a:t>: 30 de abril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30 de abril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58866"/>
              </p:ext>
            </p:extLst>
          </p:nvPr>
        </p:nvGraphicFramePr>
        <p:xfrm>
          <a:off x="418279" y="1363138"/>
          <a:ext cx="11707460" cy="482427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10717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46643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por partida y ejercido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Contrato, monto y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factura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Nombre de la campaña y objeto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Fecha de inicio y fecha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 término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Dependencia o dirección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que solicita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Tipo de medio de comunicación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Costos por cm o por min. o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Según sea el caso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Padrón de 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303786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2567</Words>
  <Application>Microsoft Office PowerPoint</Application>
  <PresentationFormat>Panorámica</PresentationFormat>
  <Paragraphs>575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 Sanchez PC</dc:creator>
  <cp:lastModifiedBy>Yolanda Medrano</cp:lastModifiedBy>
  <cp:revision>220</cp:revision>
  <dcterms:created xsi:type="dcterms:W3CDTF">2018-01-03T18:23:02Z</dcterms:created>
  <dcterms:modified xsi:type="dcterms:W3CDTF">2025-04-30T16:22:23Z</dcterms:modified>
</cp:coreProperties>
</file>